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0" r:id="rId3"/>
    <p:sldId id="304" r:id="rId4"/>
    <p:sldId id="305" r:id="rId5"/>
    <p:sldId id="310" r:id="rId6"/>
    <p:sldId id="311" r:id="rId7"/>
    <p:sldId id="306" r:id="rId8"/>
    <p:sldId id="312" r:id="rId9"/>
    <p:sldId id="307" r:id="rId10"/>
    <p:sldId id="274" r:id="rId11"/>
    <p:sldId id="308" r:id="rId12"/>
    <p:sldId id="313" r:id="rId13"/>
    <p:sldId id="314" r:id="rId14"/>
    <p:sldId id="315" r:id="rId15"/>
    <p:sldId id="316" r:id="rId16"/>
    <p:sldId id="268" r:id="rId17"/>
    <p:sldId id="296" r:id="rId18"/>
    <p:sldId id="269" r:id="rId19"/>
    <p:sldId id="297" r:id="rId20"/>
    <p:sldId id="257" r:id="rId21"/>
    <p:sldId id="317" r:id="rId22"/>
    <p:sldId id="286" r:id="rId23"/>
    <p:sldId id="29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309" r:id="rId33"/>
    <p:sldId id="318" r:id="rId34"/>
    <p:sldId id="266" r:id="rId35"/>
    <p:sldId id="276" r:id="rId36"/>
    <p:sldId id="273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EE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5" autoAdjust="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2E126-1020-4CBB-8957-C8D77E5E7D4A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C5FA9-2CA2-4A20-939D-CCD8F62D0C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42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794156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4888" y="1600200"/>
            <a:ext cx="7941568" cy="4525963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755576" y="6356350"/>
            <a:ext cx="2133600" cy="365125"/>
          </a:xfrm>
        </p:spPr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ACBF-824D-483E-8183-EF241713FF20}" type="datetimeFigureOut">
              <a:rPr lang="hr-HR" smtClean="0"/>
              <a:pPr/>
              <a:t>27.10.2016.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20E1-7B0B-47D4-9C1C-0F28BCF941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as_logo.jpg"/>
          <p:cNvPicPr>
            <a:picLocks noChangeAspect="1"/>
          </p:cNvPicPr>
          <p:nvPr/>
        </p:nvPicPr>
        <p:blipFill>
          <a:blip r:embed="rId3" cstate="print"/>
          <a:srcRect l="13744"/>
          <a:stretch>
            <a:fillRect/>
          </a:stretch>
        </p:blipFill>
        <p:spPr>
          <a:xfrm>
            <a:off x="1115615" y="764704"/>
            <a:ext cx="2732909" cy="158417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95536" y="314096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smtClean="0">
                <a:solidFill>
                  <a:srgbClr val="4D4D4D"/>
                </a:solidFill>
                <a:latin typeface="Georgia" pitchFamily="18" charset="0"/>
              </a:rPr>
              <a:t>SPORT I POLITIKA, ATLETIKA I TURIZAM - </a:t>
            </a:r>
            <a:br>
              <a:rPr lang="hr-HR" sz="2400" b="1" i="1" dirty="0" smtClean="0">
                <a:solidFill>
                  <a:srgbClr val="4D4D4D"/>
                </a:solidFill>
                <a:latin typeface="Georgia" pitchFamily="18" charset="0"/>
              </a:rPr>
            </a:br>
            <a:r>
              <a:rPr lang="hr-HR" sz="2400" b="1" i="1" dirty="0" smtClean="0">
                <a:solidFill>
                  <a:srgbClr val="4D4D4D"/>
                </a:solidFill>
                <a:latin typeface="Georgia" pitchFamily="18" charset="0"/>
              </a:rPr>
              <a:t>MOGUĆNOSTI I RJEŠENJA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899592" y="271558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b="1" i="1" dirty="0" smtClean="0">
                <a:solidFill>
                  <a:srgbClr val="4D4D4D"/>
                </a:solidFill>
                <a:latin typeface="Georgia" pitchFamily="18" charset="0"/>
              </a:rPr>
              <a:t>Atletika i turizam</a:t>
            </a:r>
            <a:endParaRPr lang="hr-H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00797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323528" y="69269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i="1" dirty="0" smtClean="0">
                <a:solidFill>
                  <a:srgbClr val="4D4D4D"/>
                </a:solidFill>
                <a:latin typeface="Georgia" pitchFamily="18" charset="0"/>
              </a:rPr>
              <a:t>Atletika i </a:t>
            </a:r>
            <a:r>
              <a:rPr lang="hr-HR" sz="2800" b="1" i="1" dirty="0" smtClean="0">
                <a:solidFill>
                  <a:srgbClr val="4D4D4D"/>
                </a:solidFill>
                <a:latin typeface="Georgia" pitchFamily="18" charset="0"/>
              </a:rPr>
              <a:t>turizam</a:t>
            </a:r>
            <a:endParaRPr lang="hr-HR" sz="28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hr-HR" sz="28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sz="2800" b="1" i="1" dirty="0" smtClean="0">
                <a:solidFill>
                  <a:srgbClr val="4D4D4D"/>
                </a:solidFill>
                <a:latin typeface="Georgia" pitchFamily="18" charset="0"/>
              </a:rPr>
              <a:t>Uvod</a:t>
            </a:r>
          </a:p>
          <a:p>
            <a:endParaRPr lang="hr-HR" sz="28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sz="2800" b="1" i="1" dirty="0" smtClean="0">
                <a:solidFill>
                  <a:srgbClr val="4D4D4D"/>
                </a:solidFill>
                <a:latin typeface="Georgia" pitchFamily="18" charset="0"/>
              </a:rPr>
              <a:t>- </a:t>
            </a:r>
            <a:r>
              <a:rPr lang="hr-HR" sz="2000" b="1" i="1" dirty="0" smtClean="0">
                <a:solidFill>
                  <a:srgbClr val="4D4D4D"/>
                </a:solidFill>
                <a:latin typeface="Georgia" pitchFamily="18" charset="0"/>
              </a:rPr>
              <a:t>Hrvatska je zemlja koja svoju ekonomiju u dobrom dijelu temelji na turizmu, pa tako i na sportskom turizmu. Imamo dobru klimu tokom cijele godine i more najdublje uvučeno u Europski kontinent. U postsezonskom periodu Hrvatska ima velike i neiskorištene smještajne kapacitete, te sportski turizam može biti novi smjer stvaranja novih vrijednosti</a:t>
            </a:r>
            <a:endParaRPr lang="hr-HR" sz="2000" b="1" i="1" dirty="0" smtClean="0">
              <a:solidFill>
                <a:srgbClr val="4D4D4D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323528" y="692696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Zašto atletika i turizam?</a:t>
            </a:r>
          </a:p>
          <a:p>
            <a:endParaRPr lang="hr-HR" b="1" i="1" dirty="0">
              <a:solidFill>
                <a:srgbClr val="4D4D4D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Generatori uspješnosti u svojim djelatnostima u Hrvatskoj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Nositelji pozitivnih događanja u Hrvatskoj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Atletika je bazični i najuspješniji Olimpijski sport, a hrvatska atletika najuspješniji sport na međunarodnoj sceni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Atletika ima široku uzrasnu populaciju koja se njome bavi i sama po sebi je masovan sport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Atletika proizvodi događaje s velikim brojem sudionika (Olimpijske igre, Svjetska i Europska prvenstva, mitinzi, maratoni, ulične trke, kros) koje prate gledatelji, natjecatelji i prateće osobe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Hrvatski turizam se, u pozitivnom smislu sve više spominje u svijetu, hrvatski turizam ima veliki potencijal u razvoju sportskog turizma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Mogućnosti: Hrvatski turizam i hrvatska atletika su međunarodni brand</a:t>
            </a:r>
          </a:p>
          <a:p>
            <a:endParaRPr lang="hr-HR" b="1" i="1" dirty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323528" y="692696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sz="2000" b="1" i="1" dirty="0" smtClean="0">
                <a:solidFill>
                  <a:srgbClr val="4D4D4D"/>
                </a:solidFill>
                <a:latin typeface="Georgia" pitchFamily="18" charset="0"/>
              </a:rPr>
              <a:t>Mjere prevencije za bolju budućnost</a:t>
            </a:r>
          </a:p>
          <a:p>
            <a:endParaRPr lang="hr-HR" sz="20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b="1" i="1" dirty="0" smtClean="0">
                <a:solidFill>
                  <a:srgbClr val="4D4D4D"/>
                </a:solidFill>
                <a:latin typeface="Georgia" pitchFamily="18" charset="0"/>
              </a:rPr>
              <a:t>Turizam i atletika su vrlo dinamične djelatnosti, podložne raznim utjecajima, neophodno je stalno promišljati nove aktivnosti i dorađivati postojeće sustave funkcioniranja </a:t>
            </a:r>
          </a:p>
          <a:p>
            <a:pPr marL="285750" indent="-285750">
              <a:buFontTx/>
              <a:buChar char="-"/>
            </a:pPr>
            <a:r>
              <a:rPr lang="hr-HR" sz="2000" b="1" i="1" dirty="0" smtClean="0">
                <a:solidFill>
                  <a:srgbClr val="4D4D4D"/>
                </a:solidFill>
                <a:latin typeface="Georgia" pitchFamily="18" charset="0"/>
              </a:rPr>
              <a:t>Konkurencija ne spava, želi nas pobijediti, biti bolja... Lakše je ići prema vrhu nego opstati na sadašnjoj razini</a:t>
            </a:r>
          </a:p>
          <a:p>
            <a:pPr marL="285750" indent="-285750">
              <a:buFontTx/>
              <a:buChar char="-"/>
            </a:pPr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323528" y="404664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Hrvatski atletski savez započeo je s osmišljavanjem i realizacijom projekta Tokio 2020. godine u kojem vrlo važnu ulogu imaju gospodarska, promidžbena i marketinška djelatnost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Cilj projekta: Atletika i turizam je integriranje dijela poslovnih programa koji će sinergisjkim učinkom dati partnerima novu dodatnu vrijednost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HAS će projekt ponuditi, a to su mu i partneri:</a:t>
            </a:r>
          </a:p>
          <a:p>
            <a:pPr marL="742950" lvl="1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Ministarstvo turizma</a:t>
            </a:r>
          </a:p>
          <a:p>
            <a:pPr marL="742950" lvl="1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Hrvtska turistička zajednica</a:t>
            </a:r>
          </a:p>
          <a:p>
            <a:pPr marL="742950" lvl="1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Turističke agencije</a:t>
            </a:r>
          </a:p>
          <a:p>
            <a:pPr marL="742950" lvl="1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Turoperatori</a:t>
            </a:r>
          </a:p>
          <a:p>
            <a:pPr marL="742950" lvl="1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Hoteli</a:t>
            </a:r>
          </a:p>
          <a:p>
            <a:pPr marL="742950" lvl="1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Lokalne zajednice koje su usmjerene prema sportskom turizmu, atletici</a:t>
            </a:r>
          </a:p>
          <a:p>
            <a:endParaRPr lang="hr-HR" b="1" i="1" dirty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323528" y="404664"/>
            <a:ext cx="85689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Što nudi Hrvatski atletski savez?</a:t>
            </a:r>
          </a:p>
          <a:p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-    Da kroz međunarodne kontakte prezentira mogućnosti Hrvatske  kao atletske destinacije pogodne za pripreme atletičara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Uključivanje hrvatskih atletičara, kao promotora Hrvatske i njenog turizma 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Povezivanje promocije i ugovaranje novih poslova na atletskim eventima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Novo područje brendiranja hrvatskog turizma „Hrvatska atletska destinacija, mjesto za uspjeh”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Organizacija velikih i masovnih natjecanja u Hrvatskoj</a:t>
            </a:r>
          </a:p>
          <a:p>
            <a:pPr marL="285750" indent="-285750">
              <a:buFontTx/>
              <a:buChar char="-"/>
            </a:pPr>
            <a:r>
              <a:rPr lang="hr-HR" b="1" i="1" dirty="0" smtClean="0">
                <a:solidFill>
                  <a:srgbClr val="4D4D4D"/>
                </a:solidFill>
                <a:latin typeface="Georgia" pitchFamily="18" charset="0"/>
              </a:rPr>
              <a:t>Organizacija atletskih kongresa, konvencija i seminara u Hrvatskoj </a:t>
            </a:r>
          </a:p>
          <a:p>
            <a:pPr marL="285750" indent="-285750">
              <a:buFontTx/>
              <a:buChar char="-"/>
            </a:pPr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>
              <a:solidFill>
                <a:srgbClr val="4D4D4D"/>
              </a:solidFill>
              <a:latin typeface="Georgia" pitchFamily="18" charset="0"/>
            </a:endParaRPr>
          </a:p>
          <a:p>
            <a:endParaRPr lang="hr-HR" b="1" i="1" dirty="0" smtClean="0">
              <a:solidFill>
                <a:srgbClr val="4D4D4D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50761" y="34232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b="1" i="1" dirty="0" smtClean="0">
                <a:solidFill>
                  <a:srgbClr val="4D4D4D"/>
                </a:solidFill>
                <a:latin typeface="Georgia" pitchFamily="18" charset="0"/>
              </a:rPr>
              <a:t>Promotori turizma</a:t>
            </a:r>
            <a:endParaRPr lang="hr-H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35973"/>
            <a:ext cx="2706945" cy="2496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3453">
            <a:off x="5706542" y="268182"/>
            <a:ext cx="2973511" cy="2419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89" y="213667"/>
            <a:ext cx="2525427" cy="2341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Sandra Perković</a:t>
            </a:r>
            <a:endParaRPr lang="hr-HR" sz="1400" i="1" dirty="0"/>
          </a:p>
        </p:txBody>
      </p:sp>
      <p:pic>
        <p:nvPicPr>
          <p:cNvPr id="4" name="Picture 3" descr="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7992888" cy="44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7839265" cy="5283383"/>
          </a:xfrm>
          <a:prstGeom prst="rect">
            <a:avLst/>
          </a:prstGeom>
        </p:spPr>
      </p:pic>
      <p:sp>
        <p:nvSpPr>
          <p:cNvPr id="6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Blanka Vlašić</a:t>
            </a:r>
            <a:endParaRPr lang="hr-H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Sara Kolak</a:t>
            </a:r>
            <a:endParaRPr lang="hr-HR" sz="1400" i="1" dirty="0"/>
          </a:p>
        </p:txBody>
      </p:sp>
      <p:pic>
        <p:nvPicPr>
          <p:cNvPr id="4" name="Picture 3" descr="61248791-sandra-kol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19291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72465" y="292494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4D4D4D"/>
                </a:solidFill>
                <a:latin typeface="Georgia" pitchFamily="18" charset="0"/>
              </a:rPr>
              <a:t>Sport i politika</a:t>
            </a:r>
            <a:endParaRPr lang="hr-H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217331"/>
            <a:ext cx="320040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27089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b="1" i="1" dirty="0" smtClean="0">
                <a:solidFill>
                  <a:srgbClr val="4D4D4D"/>
                </a:solidFill>
                <a:latin typeface="Georgia" pitchFamily="18" charset="0"/>
              </a:rPr>
              <a:t>Lokacije</a:t>
            </a:r>
            <a:endParaRPr lang="hr-HR" sz="3200" dirty="0"/>
          </a:p>
        </p:txBody>
      </p:sp>
      <p:pic>
        <p:nvPicPr>
          <p:cNvPr id="12" name="Slika 11" descr="Reflek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8800"/>
            <a:ext cx="3744416" cy="496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755576" y="548680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4D4D4D"/>
                </a:solidFill>
                <a:latin typeface="Georgia" pitchFamily="18" charset="0"/>
              </a:rPr>
              <a:t>Lokacije</a:t>
            </a:r>
          </a:p>
          <a:p>
            <a:endParaRPr lang="hr-HR" sz="24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sz="2400" b="1" i="1" dirty="0" smtClean="0">
                <a:solidFill>
                  <a:srgbClr val="4D4D4D"/>
                </a:solidFill>
                <a:latin typeface="Georgia" pitchFamily="18" charset="0"/>
              </a:rPr>
              <a:t>Duž cijele Jadranske obale imamo nekoliko turističkih destinacija koje imaju dobre smještajne kapacitete i relativno uređenu atletsku infrastrukturu koja će se u narednom periodu poboljšavati i proširivati što znači da projekt ima šansu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849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Poljud, Split </a:t>
            </a:r>
            <a:endParaRPr lang="hr-HR" sz="1400" i="1" dirty="0"/>
          </a:p>
        </p:txBody>
      </p:sp>
      <p:pic>
        <p:nvPicPr>
          <p:cNvPr id="4" name="Picture 3" descr="poljud-iz-zra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374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Park mladeži ,Split </a:t>
            </a:r>
            <a:endParaRPr lang="hr-HR" sz="1400" i="1" dirty="0"/>
          </a:p>
        </p:txBody>
      </p:sp>
      <p:pic>
        <p:nvPicPr>
          <p:cNvPr id="5" name="Slika 4" descr="ask_sada.jpg"/>
          <p:cNvPicPr>
            <a:picLocks noChangeAspect="1"/>
          </p:cNvPicPr>
          <p:nvPr/>
        </p:nvPicPr>
        <p:blipFill>
          <a:blip r:embed="rId3" cstate="print"/>
          <a:srcRect b="5519"/>
          <a:stretch>
            <a:fillRect/>
          </a:stretch>
        </p:blipFill>
        <p:spPr>
          <a:xfrm>
            <a:off x="0" y="0"/>
            <a:ext cx="9144000" cy="577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Stadion, Makarska</a:t>
            </a:r>
            <a:endParaRPr lang="hr-HR" sz="1400" i="1" dirty="0"/>
          </a:p>
        </p:txBody>
      </p:sp>
      <p:pic>
        <p:nvPicPr>
          <p:cNvPr id="5" name="Picture 4" descr="makar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8136904" cy="542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Atletska staza Višnjik, Zadar</a:t>
            </a:r>
            <a:endParaRPr lang="hr-HR" sz="1400" i="1" dirty="0"/>
          </a:p>
        </p:txBody>
      </p:sp>
      <p:pic>
        <p:nvPicPr>
          <p:cNvPr id="4" name="Picture 3" descr="Atletska-staza-šrc-Višnj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8136904" cy="539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Stadion Kantrida, Rijeka</a:t>
            </a:r>
            <a:endParaRPr lang="hr-HR" sz="1400" i="1" dirty="0"/>
          </a:p>
        </p:txBody>
      </p:sp>
      <p:pic>
        <p:nvPicPr>
          <p:cNvPr id="5" name="Picture 4" descr="rije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60648"/>
            <a:ext cx="6821830" cy="510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Atletska dvorana, Rijeka</a:t>
            </a:r>
            <a:endParaRPr lang="hr-HR" sz="1400" i="1" dirty="0"/>
          </a:p>
        </p:txBody>
      </p:sp>
      <p:pic>
        <p:nvPicPr>
          <p:cNvPr id="4" name="Picture 3" descr="dvorana_rij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2656"/>
            <a:ext cx="6984776" cy="52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Nogometno-atletski stadion, Poreč</a:t>
            </a:r>
            <a:endParaRPr lang="hr-HR" sz="1400" i="1" dirty="0"/>
          </a:p>
        </p:txBody>
      </p:sp>
      <p:pic>
        <p:nvPicPr>
          <p:cNvPr id="6" name="Picture 5" descr="por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8640"/>
            <a:ext cx="7056784" cy="530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ŠRC Uljanik </a:t>
            </a:r>
            <a:r>
              <a:rPr lang="hr-HR" sz="1400" i="1" dirty="0" err="1" smtClean="0">
                <a:solidFill>
                  <a:srgbClr val="4D4D4D"/>
                </a:solidFill>
                <a:latin typeface="Georgia" pitchFamily="18" charset="0"/>
              </a:rPr>
              <a:t>Veruda</a:t>
            </a:r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, Pula</a:t>
            </a:r>
            <a:endParaRPr lang="hr-HR" sz="1400" i="1" dirty="0"/>
          </a:p>
        </p:txBody>
      </p:sp>
      <p:pic>
        <p:nvPicPr>
          <p:cNvPr id="5" name="Picture 4" descr="Veru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125081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827584" y="332656"/>
            <a:ext cx="7200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200" i="1" dirty="0">
              <a:solidFill>
                <a:srgbClr val="4D4D4D"/>
              </a:solidFill>
              <a:latin typeface="Georgia" pitchFamily="18" charset="0"/>
            </a:endParaRPr>
          </a:p>
          <a:p>
            <a:pPr marL="742950" indent="-742950">
              <a:buAutoNum type="arabicPeriod"/>
            </a:pPr>
            <a:r>
              <a:rPr lang="hr-HR" sz="4400" dirty="0" smtClean="0">
                <a:solidFill>
                  <a:srgbClr val="4D4D4D"/>
                </a:solidFill>
                <a:latin typeface="Georgia" pitchFamily="18" charset="0"/>
              </a:rPr>
              <a:t>Što je sport?</a:t>
            </a:r>
          </a:p>
          <a:p>
            <a:endParaRPr lang="hr-HR" sz="44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4D4D4D"/>
                </a:solidFill>
                <a:latin typeface="Georgia" pitchFamily="18" charset="0"/>
              </a:rPr>
              <a:t>U društvenom kontekstu on je potreba i pravo svakog čovjeka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4D4D4D"/>
                </a:solidFill>
                <a:latin typeface="Georgia" pitchFamily="18" charset="0"/>
              </a:rPr>
              <a:t>U RH sport je društvena djelatnost od posebnog interesa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4D4D4D"/>
                </a:solidFill>
                <a:latin typeface="Georgia" pitchFamily="18" charset="0"/>
              </a:rPr>
              <a:t>Sport je izravno uključen u djelovanje mnogih društvenih čimbenika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4D4D4D"/>
                </a:solidFill>
                <a:latin typeface="Georgia" pitchFamily="18" charset="0"/>
              </a:rPr>
              <a:t>U cijelom svijetu kriteriji za vrednovanje sporta su jednaki</a:t>
            </a:r>
          </a:p>
        </p:txBody>
      </p:sp>
    </p:spTree>
    <p:extLst>
      <p:ext uri="{BB962C8B-B14F-4D97-AF65-F5344CB8AC3E}">
        <p14:creationId xmlns:p14="http://schemas.microsoft.com/office/powerpoint/2010/main" val="16919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Medulin</a:t>
            </a:r>
            <a:endParaRPr lang="hr-HR" sz="1400" i="1" dirty="0"/>
          </a:p>
        </p:txBody>
      </p:sp>
      <p:pic>
        <p:nvPicPr>
          <p:cNvPr id="4" name="Picture 3" descr="medu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896544" cy="2436849"/>
          </a:xfrm>
          <a:prstGeom prst="rect">
            <a:avLst/>
          </a:prstGeom>
        </p:spPr>
      </p:pic>
      <p:pic>
        <p:nvPicPr>
          <p:cNvPr id="6" name="Picture 5" descr="medulin cr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420888"/>
            <a:ext cx="4943872" cy="3290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Dubrovnik</a:t>
            </a:r>
            <a:endParaRPr lang="hr-HR" sz="1400" i="1" dirty="0"/>
          </a:p>
        </p:txBody>
      </p:sp>
      <p:pic>
        <p:nvPicPr>
          <p:cNvPr id="5" name="Picture 4" descr="Slider-Dubrovnik-2_1600x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9144000" cy="473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323528" y="692696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>
                <a:solidFill>
                  <a:srgbClr val="4D4D4D"/>
                </a:solidFill>
                <a:latin typeface="Georgia" pitchFamily="18" charset="0"/>
              </a:rPr>
              <a:t>Koji su benefiti projekta?</a:t>
            </a:r>
          </a:p>
          <a:p>
            <a:endParaRPr lang="hr-HR" sz="2800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sz="2000" i="1" dirty="0" smtClean="0">
                <a:solidFill>
                  <a:srgbClr val="4D4D4D"/>
                </a:solidFill>
                <a:latin typeface="Georgia" pitchFamily="18" charset="0"/>
              </a:rPr>
              <a:t>Za turizam:</a:t>
            </a:r>
          </a:p>
          <a:p>
            <a:pPr marL="457200" indent="-457200">
              <a:buFontTx/>
              <a:buChar char="-"/>
            </a:pPr>
            <a:r>
              <a:rPr lang="hr-HR" sz="2000" i="1" dirty="0" smtClean="0">
                <a:solidFill>
                  <a:srgbClr val="4D4D4D"/>
                </a:solidFill>
                <a:latin typeface="Georgia" pitchFamily="18" charset="0"/>
              </a:rPr>
              <a:t>Produženje turističke sezone s ciljem da isti traje cijelu godinu (snižavaju se troškovi, integriranje ponude i nastupi na globalnom tržištu)</a:t>
            </a:r>
          </a:p>
          <a:p>
            <a:pPr marL="457200" indent="-457200">
              <a:buFontTx/>
              <a:buChar char="-"/>
            </a:pPr>
            <a:r>
              <a:rPr lang="hr-HR" sz="2000" i="1" dirty="0" smtClean="0">
                <a:solidFill>
                  <a:srgbClr val="4D4D4D"/>
                </a:solidFill>
                <a:latin typeface="Georgia" pitchFamily="18" charset="0"/>
              </a:rPr>
              <a:t>Novo područje brendiranja turizma</a:t>
            </a:r>
          </a:p>
          <a:p>
            <a:r>
              <a:rPr lang="hr-HR" sz="2000" i="1" dirty="0" smtClean="0">
                <a:solidFill>
                  <a:srgbClr val="4D4D4D"/>
                </a:solidFill>
                <a:latin typeface="Georgia" pitchFamily="18" charset="0"/>
              </a:rPr>
              <a:t>Za lokalne zajednice:</a:t>
            </a:r>
          </a:p>
          <a:p>
            <a:pPr marL="457200" indent="-457200">
              <a:buFontTx/>
              <a:buChar char="-"/>
            </a:pPr>
            <a:r>
              <a:rPr lang="hr-HR" sz="2000" i="1" dirty="0" smtClean="0">
                <a:solidFill>
                  <a:srgbClr val="4D4D4D"/>
                </a:solidFill>
                <a:latin typeface="Georgia" pitchFamily="18" charset="0"/>
              </a:rPr>
              <a:t>Da razvija, obnavlja i proširuje atletsku infrastrukturu u cilju konkurentnosti na tržištu da u prirodi uređuje i ucrtava trkačke staze, da uređeni objekti služe javnoj potrebi građana za bavljenje sportom i rekreacijom</a:t>
            </a:r>
            <a:endParaRPr lang="hr-HR" sz="2000" i="1" dirty="0">
              <a:solidFill>
                <a:srgbClr val="4D4D4D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323528" y="69269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i="1" dirty="0" smtClean="0">
                <a:solidFill>
                  <a:srgbClr val="4D4D4D"/>
                </a:solidFill>
                <a:latin typeface="Georgia" pitchFamily="18" charset="0"/>
              </a:rPr>
              <a:t>Ciljevi Hrvatskog atletskog saveza</a:t>
            </a:r>
          </a:p>
          <a:p>
            <a:endParaRPr lang="hr-HR" sz="28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sz="2800" i="1" dirty="0" smtClean="0">
                <a:solidFill>
                  <a:srgbClr val="4D4D4D"/>
                </a:solidFill>
                <a:latin typeface="Georgia" pitchFamily="18" charset="0"/>
              </a:rPr>
              <a:t>-    Razvijanje atletskih programa i poboljšanje   standarda atletičara</a:t>
            </a:r>
            <a:endParaRPr lang="hr-HR" sz="2800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457200" indent="-457200">
              <a:buFontTx/>
              <a:buChar char="-"/>
            </a:pPr>
            <a:r>
              <a:rPr lang="hr-HR" sz="2800" i="1" dirty="0" smtClean="0">
                <a:solidFill>
                  <a:srgbClr val="4D4D4D"/>
                </a:solidFill>
                <a:latin typeface="Georgia" pitchFamily="18" charset="0"/>
              </a:rPr>
              <a:t>Organizacija nekoliko velikih natjecanja do 2020.</a:t>
            </a:r>
          </a:p>
          <a:p>
            <a:pPr marL="457200" indent="-457200">
              <a:buFontTx/>
              <a:buChar char="-"/>
            </a:pPr>
            <a:r>
              <a:rPr lang="hr-HR" sz="2800" i="1" dirty="0" smtClean="0">
                <a:solidFill>
                  <a:srgbClr val="4D4D4D"/>
                </a:solidFill>
                <a:latin typeface="Georgia" pitchFamily="18" charset="0"/>
              </a:rPr>
              <a:t>Izgradnja atletske </a:t>
            </a:r>
            <a:r>
              <a:rPr lang="hr-HR" sz="2800" i="1" dirty="0" smtClean="0">
                <a:solidFill>
                  <a:srgbClr val="4D4D4D"/>
                </a:solidFill>
                <a:latin typeface="Georgia" pitchFamily="18" charset="0"/>
              </a:rPr>
              <a:t>infrastrukture</a:t>
            </a:r>
          </a:p>
          <a:p>
            <a:pPr marL="457200" indent="-457200">
              <a:buFontTx/>
              <a:buChar char="-"/>
            </a:pPr>
            <a:endParaRPr lang="hr-HR" sz="2800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hr-HR" sz="2800" b="1" i="1" dirty="0" smtClean="0">
                <a:solidFill>
                  <a:srgbClr val="4D4D4D"/>
                </a:solidFill>
                <a:latin typeface="Georgia" pitchFamily="18" charset="0"/>
              </a:rPr>
              <a:t>Zajednički ciljevi</a:t>
            </a:r>
            <a:endParaRPr lang="hr-HR" sz="2800" b="1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457200" indent="-457200">
              <a:buFontTx/>
              <a:buChar char="-"/>
            </a:pPr>
            <a:r>
              <a:rPr lang="hr-HR" sz="2800" i="1" dirty="0" smtClean="0">
                <a:solidFill>
                  <a:srgbClr val="4D4D4D"/>
                </a:solidFill>
                <a:latin typeface="Georgia" pitchFamily="18" charset="0"/>
              </a:rPr>
              <a:t>Stvaranje novog turističkog klastera </a:t>
            </a:r>
            <a:endParaRPr lang="hr-HR" sz="2800" i="1" dirty="0" smtClean="0">
              <a:solidFill>
                <a:srgbClr val="4D4D4D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aton plitv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7992888" cy="5325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1044000" y="6021288"/>
            <a:ext cx="72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solidFill>
                  <a:srgbClr val="4D4D4D"/>
                </a:solidFill>
                <a:latin typeface="Georgia" pitchFamily="18" charset="0"/>
              </a:rPr>
              <a:t>Hvala na pažnji!</a:t>
            </a:r>
            <a:endParaRPr lang="hr-HR" sz="1400" i="1" dirty="0"/>
          </a:p>
        </p:txBody>
      </p:sp>
      <p:pic>
        <p:nvPicPr>
          <p:cNvPr id="5" name="Slika 4" descr="ask_sada.jpg"/>
          <p:cNvPicPr>
            <a:picLocks noChangeAspect="1"/>
          </p:cNvPicPr>
          <p:nvPr/>
        </p:nvPicPr>
        <p:blipFill>
          <a:blip r:embed="rId3" cstate="print"/>
          <a:srcRect t="9157" b="25716"/>
          <a:stretch>
            <a:fillRect/>
          </a:stretch>
        </p:blipFill>
        <p:spPr>
          <a:xfrm>
            <a:off x="0" y="-7239"/>
            <a:ext cx="9144000" cy="577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44000" y="2908101"/>
            <a:ext cx="7344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dirty="0" smtClean="0">
                <a:solidFill>
                  <a:srgbClr val="4D4D4D"/>
                </a:solidFill>
                <a:latin typeface="Georgia" pitchFamily="18" charset="0"/>
              </a:rPr>
              <a:t>Hrvatski atletski savez</a:t>
            </a:r>
          </a:p>
          <a:p>
            <a:endParaRPr lang="hr-HR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vi-VN" sz="1400" dirty="0" smtClean="0">
                <a:solidFill>
                  <a:srgbClr val="4D4D4D"/>
                </a:solidFill>
                <a:latin typeface="Georgia" pitchFamily="18" charset="0"/>
              </a:rPr>
              <a:t>Adresa: Trg Kralja Petra Svačića 17, </a:t>
            </a:r>
            <a:r>
              <a:rPr lang="hr-HR" sz="1400" dirty="0" smtClean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hr-HR" sz="1400" dirty="0" smtClean="0">
                <a:solidFill>
                  <a:srgbClr val="4D4D4D"/>
                </a:solidFill>
                <a:latin typeface="Georgia" pitchFamily="18" charset="0"/>
              </a:rPr>
            </a:br>
            <a:r>
              <a:rPr lang="vi-VN" sz="1400" dirty="0" smtClean="0">
                <a:solidFill>
                  <a:srgbClr val="4D4D4D"/>
                </a:solidFill>
                <a:latin typeface="Georgia" pitchFamily="18" charset="0"/>
              </a:rPr>
              <a:t>10000 Zagreb, Hrvatska</a:t>
            </a:r>
            <a:endParaRPr lang="hr-HR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vi-VN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vi-VN" sz="1400" dirty="0" smtClean="0">
                <a:solidFill>
                  <a:srgbClr val="4D4D4D"/>
                </a:solidFill>
                <a:latin typeface="Georgia" pitchFamily="18" charset="0"/>
              </a:rPr>
              <a:t>Tel: +385 1 46 13 499, +385 1 46 10 117 </a:t>
            </a:r>
          </a:p>
          <a:p>
            <a:r>
              <a:rPr lang="vi-VN" sz="1400" dirty="0" smtClean="0">
                <a:solidFill>
                  <a:srgbClr val="4D4D4D"/>
                </a:solidFill>
                <a:latin typeface="Georgia" pitchFamily="18" charset="0"/>
              </a:rPr>
              <a:t>Fax: +385 1 46 22 634</a:t>
            </a:r>
            <a:endParaRPr lang="hr-HR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vi-VN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vi-VN" sz="1400" dirty="0" smtClean="0">
                <a:solidFill>
                  <a:srgbClr val="4D4D4D"/>
                </a:solidFill>
                <a:latin typeface="Georgia" pitchFamily="18" charset="0"/>
              </a:rPr>
              <a:t>E-mail: has@has.hr</a:t>
            </a:r>
          </a:p>
          <a:p>
            <a:r>
              <a:rPr lang="vi-VN" sz="1400" dirty="0" smtClean="0">
                <a:solidFill>
                  <a:srgbClr val="4D4D4D"/>
                </a:solidFill>
                <a:latin typeface="Georgia" pitchFamily="18" charset="0"/>
              </a:rPr>
              <a:t>Web: www.has.hr</a:t>
            </a:r>
          </a:p>
        </p:txBody>
      </p:sp>
      <p:pic>
        <p:nvPicPr>
          <p:cNvPr id="5" name="Slika 4" descr="Has_logo.jpg"/>
          <p:cNvPicPr>
            <a:picLocks noChangeAspect="1"/>
          </p:cNvPicPr>
          <p:nvPr/>
        </p:nvPicPr>
        <p:blipFill>
          <a:blip r:embed="rId3" cstate="print"/>
          <a:srcRect l="13744"/>
          <a:stretch>
            <a:fillRect/>
          </a:stretch>
        </p:blipFill>
        <p:spPr>
          <a:xfrm>
            <a:off x="971600" y="1052736"/>
            <a:ext cx="285713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755576" y="116632"/>
            <a:ext cx="74168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i="1" dirty="0" smtClean="0">
                <a:solidFill>
                  <a:srgbClr val="4D4D4D"/>
                </a:solidFill>
                <a:latin typeface="Georgia" pitchFamily="18" charset="0"/>
              </a:rPr>
              <a:t>2. Analiza, prijedlozi, rješenja</a:t>
            </a:r>
          </a:p>
          <a:p>
            <a:endParaRPr lang="hr-HR" sz="3200" i="1" dirty="0">
              <a:solidFill>
                <a:srgbClr val="4D4D4D"/>
              </a:solidFill>
              <a:latin typeface="Georg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Središnji državni ured – sport postaje subjekt</a:t>
            </a:r>
          </a:p>
          <a:p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       - odlično rješenje Vlade RH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Strategija hrvatskog sporta:</a:t>
            </a:r>
          </a:p>
          <a:p>
            <a:pPr marL="914400" lvl="1" indent="-457200">
              <a:buAutoNum type="alphaLcParenR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Izrada i donošenje novog Zakona o sportu RH – rješenje da Zakon bude provediv i učinkovit</a:t>
            </a:r>
          </a:p>
          <a:p>
            <a:pPr marL="914400" lvl="1" indent="-457200">
              <a:buAutoNum type="alphaLcParenR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Uspostava Središnjeg državnog ureda za sport pri Vladi RH</a:t>
            </a:r>
          </a:p>
          <a:p>
            <a:pPr lvl="1"/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-     provesti hodogram aktivnosti s planom rekonstrukcije    hrvatskog sporta </a:t>
            </a:r>
          </a:p>
          <a:p>
            <a:pPr lvl="1"/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-     ukinuti Upravu za sport u MZOS-u</a:t>
            </a:r>
          </a:p>
          <a:p>
            <a:pPr marL="800100" lvl="1" indent="-342900">
              <a:buFontTx/>
              <a:buChar char="-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donijeti uredbu o unutarnjem ustroju Ureda</a:t>
            </a:r>
          </a:p>
          <a:p>
            <a:pPr marL="800100" lvl="1" indent="-342900">
              <a:buFontTx/>
              <a:buChar char="-"/>
            </a:pPr>
            <a:r>
              <a:rPr lang="hr-HR" dirty="0">
                <a:solidFill>
                  <a:srgbClr val="4D4D4D"/>
                </a:solidFill>
                <a:latin typeface="Georgia" pitchFamily="18" charset="0"/>
              </a:rPr>
              <a:t>u</a:t>
            </a: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spostaviti horizontalu ustroja sporta na državnoj razini (HOO, HPO, Hrvatski savez gluhih, HSŠS, HSSS, nacionalni sportski savezi)</a:t>
            </a:r>
          </a:p>
          <a:p>
            <a:pPr marL="800100" lvl="1" indent="-342900">
              <a:buFontTx/>
              <a:buChar char="-"/>
            </a:pPr>
            <a:r>
              <a:rPr lang="hr-HR" dirty="0">
                <a:solidFill>
                  <a:srgbClr val="4D4D4D"/>
                </a:solidFill>
                <a:latin typeface="Georgia" pitchFamily="18" charset="0"/>
              </a:rPr>
              <a:t>u</a:t>
            </a: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spostava vertikale ustroja sporta prema lokalnim zajednicama</a:t>
            </a:r>
          </a:p>
          <a:p>
            <a:pPr marL="800100" lvl="1" indent="-342900">
              <a:buFontTx/>
              <a:buChar char="-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izvršiti restrukturiranje HOO-a, regulatorno, organizacijsko, funkcionalno i financijsko</a:t>
            </a:r>
          </a:p>
          <a:p>
            <a:pPr marL="800100" lvl="1" indent="-342900">
              <a:buFontTx/>
              <a:buChar char="-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POZITIVNI PRIMJERI KAO RJEŠENJA</a:t>
            </a:r>
          </a:p>
        </p:txBody>
      </p:sp>
    </p:spTree>
    <p:extLst>
      <p:ext uri="{BB962C8B-B14F-4D97-AF65-F5344CB8AC3E}">
        <p14:creationId xmlns:p14="http://schemas.microsoft.com/office/powerpoint/2010/main" val="31990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45" y="404664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Članak 24.</a:t>
            </a:r>
          </a:p>
          <a:p>
            <a:endParaRPr lang="hr-HR" dirty="0"/>
          </a:p>
          <a:p>
            <a:r>
              <a:rPr lang="hr-HR" dirty="0"/>
              <a:t>Središnji državni ured za šport obavlja upravne i stručne poslove koji se odnose na razvoj športa, bavljenje športom i tjelesnom kulturom, unapređenje rekreativnog, zdravstvenog, školskog, amaterskog, profesionalnog, natjecateljskog i promotivnog značaja športa i športaša, predlaganje i provođenje propisa o organizaciji i djelovanju športa, športskih klubova, udruga i saveza, financiranje športskih programa i programa razvoja športa, stručne poslove u pitanjima unapređenja športskih djelatnosti, kategorizaciji športova i športaša, predlaganje i provođenje propisa o zdravstvenim, obrazovnim, radnim, mirovinskim i drugim oblicima potpore i priznanja vrhunskim športašima, predlaganje nacionalnog programa razvoja športa i ukupan upravni i inspekcijski nadzor športskih djelatnosti; sudjeluje u pripremi programa i projekata te provedbi projekata iz programa Europske unije i ostalih oblika međunarodne pomoći.</a:t>
            </a:r>
          </a:p>
          <a:p>
            <a:endParaRPr lang="hr-HR" dirty="0"/>
          </a:p>
          <a:p>
            <a:r>
              <a:rPr lang="hr-HR" dirty="0"/>
              <a:t>Središnji državni ured sudjeluje u radu institucija Europske unije i surađuje s drugim međunarodnim institucijama sukladno njegovoj nadležnosti i djelokrugu.</a:t>
            </a:r>
          </a:p>
          <a:p>
            <a:r>
              <a:rPr lang="hr-HR" dirty="0"/>
              <a:t>Središnji državni ured obavlja i druge poslove koji su mu stavljeni u nadležnost posebnim zakonom.</a:t>
            </a:r>
          </a:p>
        </p:txBody>
      </p:sp>
    </p:spTree>
    <p:extLst>
      <p:ext uri="{BB962C8B-B14F-4D97-AF65-F5344CB8AC3E}">
        <p14:creationId xmlns:p14="http://schemas.microsoft.com/office/powerpoint/2010/main" val="23430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2068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c) Definiranje </a:t>
            </a:r>
            <a:r>
              <a:rPr lang="hr-HR" sz="2400" dirty="0"/>
              <a:t>sustava financiranja sporta u </a:t>
            </a:r>
            <a:r>
              <a:rPr lang="hr-HR" sz="2400" dirty="0" smtClean="0"/>
              <a:t>RH</a:t>
            </a:r>
          </a:p>
          <a:p>
            <a:endParaRPr lang="hr-HR" sz="2400" dirty="0" smtClean="0"/>
          </a:p>
          <a:p>
            <a:r>
              <a:rPr lang="hr-HR" sz="2400" dirty="0" smtClean="0"/>
              <a:t>- Prijedlog rješenja financiranja – vraćanje Zakona o igrama na sreću i nagradnim igrama iz 1997. godine s klauzulom od 33% ostvarenog prihoda Hrvatske lutrije, te da se u dio novčane mase uključi i financiranje sporta jedinica lokalne samouprave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897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1043608" y="11663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i="1" dirty="0" smtClean="0">
                <a:solidFill>
                  <a:srgbClr val="4D4D4D"/>
                </a:solidFill>
                <a:latin typeface="Georgia" pitchFamily="18" charset="0"/>
              </a:rPr>
              <a:t>3. Ostali prijedlozi i rješenja</a:t>
            </a:r>
          </a:p>
          <a:p>
            <a:endParaRPr lang="hr-HR" sz="3200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4D4D4D"/>
                </a:solidFill>
                <a:latin typeface="Georgia" pitchFamily="18" charset="0"/>
              </a:rPr>
              <a:t>Sportski klub # udruga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klub je osnova sporta u Hrvatskoj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rješenja: jasnije definirati osnivanje kluba (3 člana!?), dozvoliti JLPS da sukladno svojoj veličini i uvjetima mogu ograničiti broj klubova u pojedinom sportu koje će JLPS financ. </a:t>
            </a:r>
            <a:r>
              <a:rPr lang="hr-HR" dirty="0">
                <a:solidFill>
                  <a:srgbClr val="4D4D4D"/>
                </a:solidFill>
                <a:latin typeface="Georgia" pitchFamily="18" charset="0"/>
              </a:rPr>
              <a:t>u</a:t>
            </a: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 interesu javnih potreba i kvalitete samoga sporta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4D4D4D"/>
                </a:solidFill>
                <a:latin typeface="Georgia" pitchFamily="18" charset="0"/>
              </a:rPr>
              <a:t>Sport # kultura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4D4D4D"/>
                </a:solidFill>
                <a:latin typeface="Georgia" pitchFamily="18" charset="0"/>
              </a:rPr>
              <a:t>  </a:t>
            </a:r>
            <a:r>
              <a:rPr lang="hr-HR" sz="2000" b="1" dirty="0" smtClean="0">
                <a:solidFill>
                  <a:srgbClr val="4D4D4D"/>
                </a:solidFill>
                <a:latin typeface="Georgia" pitchFamily="18" charset="0"/>
              </a:rPr>
              <a:t>Problem statusa vrhunskih sportaša</a:t>
            </a:r>
          </a:p>
          <a:p>
            <a:pPr marL="342900" indent="-342900">
              <a:buFontTx/>
              <a:buChar char="-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  Rješenje: zapošljavanje u državnim službama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4D4D4D"/>
                </a:solidFill>
                <a:latin typeface="Georgia" pitchFamily="18" charset="0"/>
              </a:rPr>
              <a:t>Sport na lokalnoj razini</a:t>
            </a:r>
          </a:p>
          <a:p>
            <a:pPr marL="342900" indent="-342900">
              <a:buFontTx/>
              <a:buChar char="-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Prevelik obuhvat obaveza... Preširoko područje... Premali izvori financiranja</a:t>
            </a:r>
          </a:p>
          <a:p>
            <a:pPr marL="342900" indent="-342900">
              <a:buFontTx/>
              <a:buChar char="-"/>
            </a:pPr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Problem vrh piramide se urušava zbog slabe baze</a:t>
            </a:r>
          </a:p>
          <a:p>
            <a:r>
              <a:rPr lang="hr-HR" dirty="0" smtClean="0">
                <a:solidFill>
                  <a:srgbClr val="4D4D4D"/>
                </a:solidFill>
                <a:latin typeface="Georgia" pitchFamily="18" charset="0"/>
              </a:rPr>
              <a:t>-    Rješenje: preraspodjela igara na sreću</a:t>
            </a:r>
          </a:p>
        </p:txBody>
      </p:sp>
    </p:spTree>
    <p:extLst>
      <p:ext uri="{BB962C8B-B14F-4D97-AF65-F5344CB8AC3E}">
        <p14:creationId xmlns:p14="http://schemas.microsoft.com/office/powerpoint/2010/main" val="28333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332656"/>
            <a:ext cx="66967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latin typeface="Georgia" panose="02040502050405020303" pitchFamily="18" charset="0"/>
              </a:rPr>
              <a:t>Kategorizacija </a:t>
            </a:r>
            <a:r>
              <a:rPr lang="hr-HR" sz="2000" b="1" dirty="0" smtClean="0">
                <a:latin typeface="Georgia" panose="02040502050405020303" pitchFamily="18" charset="0"/>
              </a:rPr>
              <a:t>sportova – važan je dio budućeg financiranja sustava hrvatskog sporta</a:t>
            </a:r>
          </a:p>
          <a:p>
            <a:pPr marL="342900" indent="-342900">
              <a:buFontTx/>
              <a:buChar char="-"/>
            </a:pPr>
            <a:r>
              <a:rPr lang="hr-HR" sz="2000" dirty="0" smtClean="0">
                <a:latin typeface="Georgia" panose="02040502050405020303" pitchFamily="18" charset="0"/>
              </a:rPr>
              <a:t>Rješenje: </a:t>
            </a:r>
          </a:p>
          <a:p>
            <a:r>
              <a:rPr lang="hr-HR" sz="2000" dirty="0">
                <a:latin typeface="Georgia" panose="02040502050405020303" pitchFamily="18" charset="0"/>
              </a:rPr>
              <a:t> </a:t>
            </a:r>
            <a:r>
              <a:rPr lang="hr-HR" sz="2000" dirty="0" smtClean="0">
                <a:latin typeface="Georgia" panose="02040502050405020303" pitchFamily="18" charset="0"/>
              </a:rPr>
              <a:t>    U prvoj kategoriji trebali bi biti: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Georgia" panose="02040502050405020303" pitchFamily="18" charset="0"/>
              </a:rPr>
              <a:t>B</a:t>
            </a:r>
            <a:r>
              <a:rPr lang="hr-HR" sz="2000" dirty="0" smtClean="0">
                <a:latin typeface="Georgia" panose="02040502050405020303" pitchFamily="18" charset="0"/>
              </a:rPr>
              <a:t>azični sportovi važni za sportsku kulturu nacije</a:t>
            </a:r>
          </a:p>
          <a:p>
            <a:pPr marL="342900" indent="-342900">
              <a:buFontTx/>
              <a:buChar char="-"/>
            </a:pPr>
            <a:r>
              <a:rPr lang="hr-HR" sz="2000" dirty="0" smtClean="0">
                <a:latin typeface="Georgia" panose="02040502050405020303" pitchFamily="18" charset="0"/>
              </a:rPr>
              <a:t>Sportovi koji su tradicionalno značajni za hrvatsku sportsku scenu</a:t>
            </a:r>
          </a:p>
          <a:p>
            <a:pPr marL="342900" indent="-342900">
              <a:buFontTx/>
              <a:buChar char="-"/>
            </a:pPr>
            <a:r>
              <a:rPr lang="hr-HR" sz="2000" dirty="0" smtClean="0">
                <a:latin typeface="Georgia" panose="02040502050405020303" pitchFamily="18" charset="0"/>
              </a:rPr>
              <a:t>Sportovi u kojima Hrvatska ima kontinuitet uspjeha na međunarodnim natjecanjima</a:t>
            </a:r>
          </a:p>
          <a:p>
            <a:endParaRPr lang="hr-HR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latin typeface="Georgia" panose="02040502050405020303" pitchFamily="18" charset="0"/>
              </a:rPr>
              <a:t>Modeli financiranja sporta u </a:t>
            </a:r>
            <a:r>
              <a:rPr lang="hr-HR" sz="2000" b="1" dirty="0" smtClean="0">
                <a:latin typeface="Georgia" panose="02040502050405020303" pitchFamily="18" charset="0"/>
              </a:rPr>
              <a:t>EU</a:t>
            </a:r>
          </a:p>
          <a:p>
            <a:r>
              <a:rPr lang="hr-HR" sz="2000" dirty="0" smtClean="0">
                <a:latin typeface="Georgia" panose="02040502050405020303" pitchFamily="18" charset="0"/>
              </a:rPr>
              <a:t>   Poznati su: </a:t>
            </a:r>
          </a:p>
          <a:p>
            <a:r>
              <a:rPr lang="hr-HR" sz="2000" dirty="0" smtClean="0">
                <a:latin typeface="Georgia" panose="02040502050405020303" pitchFamily="18" charset="0"/>
              </a:rPr>
              <a:t>- model Sjeverne i Zapadne Europe</a:t>
            </a:r>
          </a:p>
          <a:p>
            <a:r>
              <a:rPr lang="hr-HR" sz="2000" dirty="0" smtClean="0">
                <a:latin typeface="Georgia" panose="02040502050405020303" pitchFamily="18" charset="0"/>
              </a:rPr>
              <a:t>- Mediteranski model</a:t>
            </a:r>
          </a:p>
          <a:p>
            <a:r>
              <a:rPr lang="hr-HR" sz="2000" dirty="0" smtClean="0">
                <a:latin typeface="Georgia" panose="02040502050405020303" pitchFamily="18" charset="0"/>
              </a:rPr>
              <a:t>- model država Srednje Europe</a:t>
            </a:r>
          </a:p>
          <a:p>
            <a:r>
              <a:rPr lang="hr-HR" sz="2000" dirty="0" smtClean="0">
                <a:latin typeface="Georgia" panose="02040502050405020303" pitchFamily="18" charset="0"/>
              </a:rPr>
              <a:t>- model u Bugarskoj, Češkoj i Poljskoj</a:t>
            </a:r>
          </a:p>
          <a:p>
            <a:r>
              <a:rPr lang="hr-HR" sz="2000" dirty="0" smtClean="0">
                <a:latin typeface="Georgia" panose="02040502050405020303" pitchFamily="18" charset="0"/>
              </a:rPr>
              <a:t>- Francuski model</a:t>
            </a:r>
            <a:endParaRPr lang="hr-HR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9"/>
          <p:cNvSpPr/>
          <p:nvPr/>
        </p:nvSpPr>
        <p:spPr>
          <a:xfrm>
            <a:off x="827584" y="116632"/>
            <a:ext cx="741682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i="1" dirty="0" smtClean="0">
                <a:solidFill>
                  <a:srgbClr val="4D4D4D"/>
                </a:solidFill>
                <a:latin typeface="Georgia" pitchFamily="18" charset="0"/>
              </a:rPr>
              <a:t>4. Zaključak</a:t>
            </a:r>
          </a:p>
          <a:p>
            <a:r>
              <a:rPr lang="hr-HR" i="1" dirty="0" smtClean="0">
                <a:solidFill>
                  <a:srgbClr val="4D4D4D"/>
                </a:solidFill>
                <a:latin typeface="Georgia" pitchFamily="18" charset="0"/>
              </a:rPr>
              <a:t>Kao zaključak, iznjeti ćemo podatke koje je u dokumentu Bijela knjiga o sportu usvojila Europska komisija 2007. godine</a:t>
            </a:r>
          </a:p>
          <a:p>
            <a:pPr marL="342900" indent="-342900">
              <a:buFontTx/>
              <a:buChar char="-"/>
            </a:pPr>
            <a:r>
              <a:rPr lang="hr-HR" i="1" dirty="0" smtClean="0">
                <a:solidFill>
                  <a:srgbClr val="4D4D4D"/>
                </a:solidFill>
                <a:latin typeface="Georgia" pitchFamily="18" charset="0"/>
              </a:rPr>
              <a:t>Sport je rastuća društvena i gospodarska pojava koja pridonosi strateškim ciljevima solidarnosti i napretka EU </a:t>
            </a:r>
          </a:p>
          <a:p>
            <a:pPr marL="342900" indent="-342900">
              <a:buFontTx/>
              <a:buChar char="-"/>
            </a:pPr>
            <a:r>
              <a:rPr lang="hr-HR" i="1" dirty="0" smtClean="0">
                <a:solidFill>
                  <a:srgbClr val="4D4D4D"/>
                </a:solidFill>
                <a:latin typeface="Georgia" pitchFamily="18" charset="0"/>
              </a:rPr>
              <a:t>Može poslužiti kao sredstvo za lokalni i reginalni razvoj, urbano obnavljanje i ruralni razvoj</a:t>
            </a:r>
          </a:p>
          <a:p>
            <a:pPr marL="342900" indent="-342900">
              <a:buFontTx/>
              <a:buChar char="-"/>
            </a:pPr>
            <a:r>
              <a:rPr lang="hr-HR" i="1" dirty="0" smtClean="0">
                <a:solidFill>
                  <a:srgbClr val="4D4D4D"/>
                </a:solidFill>
                <a:latin typeface="Georgia" pitchFamily="18" charset="0"/>
              </a:rPr>
              <a:t>Može se povezati s turizmom i poticati poboljšanje infrastrukture i razvijati nova partnerstva za financiranje sportskih objekata</a:t>
            </a:r>
          </a:p>
          <a:p>
            <a:pPr marL="342900" indent="-342900">
              <a:buFontTx/>
              <a:buChar char="-"/>
            </a:pPr>
            <a:r>
              <a:rPr lang="hr-HR" i="1" dirty="0" smtClean="0">
                <a:solidFill>
                  <a:srgbClr val="4D4D4D"/>
                </a:solidFill>
                <a:latin typeface="Georgia" pitchFamily="18" charset="0"/>
              </a:rPr>
              <a:t>Vrlo jasno se potiče jačanje javne potpore sportu</a:t>
            </a:r>
            <a:endParaRPr lang="hr-HR" i="1" dirty="0">
              <a:solidFill>
                <a:srgbClr val="4D4D4D"/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hr-HR" i="1" dirty="0" smtClean="0">
                <a:solidFill>
                  <a:srgbClr val="4D4D4D"/>
                </a:solidFill>
                <a:latin typeface="Georgia" pitchFamily="18" charset="0"/>
              </a:rPr>
              <a:t>EU ne inzistira na definiranju jedinstvenog modela organizacije sporta u Europi</a:t>
            </a:r>
          </a:p>
          <a:p>
            <a:pPr marL="342900" indent="-342900">
              <a:buFontTx/>
              <a:buChar char="-"/>
            </a:pPr>
            <a:r>
              <a:rPr lang="hr-HR" i="1" dirty="0" smtClean="0">
                <a:solidFill>
                  <a:srgbClr val="4D4D4D"/>
                </a:solidFill>
                <a:latin typeface="Georgia" pitchFamily="18" charset="0"/>
              </a:rPr>
              <a:t>RH mora sama izvući svoj model funkcioniranja sporta, a time i financiranja</a:t>
            </a:r>
          </a:p>
          <a:p>
            <a:pPr marL="342900" indent="-342900">
              <a:buFontTx/>
              <a:buChar char="-"/>
            </a:pPr>
            <a:r>
              <a:rPr lang="hr-HR" i="1" dirty="0" smtClean="0">
                <a:solidFill>
                  <a:srgbClr val="4D4D4D"/>
                </a:solidFill>
                <a:latin typeface="Georgia" pitchFamily="18" charset="0"/>
              </a:rPr>
              <a:t>Vrlo je važno promijeniti percepciju poimanja sporta u Hrvatskoj</a:t>
            </a:r>
          </a:p>
          <a:p>
            <a:pPr marL="342900" indent="-342900">
              <a:buFontTx/>
              <a:buChar char="-"/>
            </a:pPr>
            <a:r>
              <a:rPr lang="hr-HR" i="1" dirty="0" smtClean="0">
                <a:solidFill>
                  <a:srgbClr val="4D4D4D"/>
                </a:solidFill>
                <a:latin typeface="Georgia" pitchFamily="18" charset="0"/>
              </a:rPr>
              <a:t>Ako mu umjesto dosadašnjeg koji se zasniva na negativnoj percepciji, pristupimo pozitivno kakav i jest u svojoj genezi, onda smo u samom početku puno toga pomaknuli i dugoročno pozitivno usmjerili razvoj sporta</a:t>
            </a:r>
          </a:p>
          <a:p>
            <a:pPr marL="342900" indent="-342900">
              <a:buFontTx/>
              <a:buChar char="-"/>
            </a:pPr>
            <a:endParaRPr lang="hr-HR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hr-HR" b="1" i="1" dirty="0" smtClean="0">
                <a:latin typeface="Georgia" pitchFamily="18" charset="0"/>
              </a:rPr>
              <a:t>SPORT JE POTROŠAČ I GENERATOR STVARANJA NOVIH VRIJEDNOSTI!</a:t>
            </a:r>
          </a:p>
          <a:p>
            <a:pPr marL="342900" indent="-342900">
              <a:buFontTx/>
              <a:buChar char="-"/>
            </a:pPr>
            <a:endParaRPr lang="hr-HR" sz="2000" i="1" dirty="0" smtClean="0">
              <a:solidFill>
                <a:srgbClr val="4D4D4D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1292</Words>
  <Application>Microsoft Office PowerPoint</Application>
  <PresentationFormat>On-screen Show (4:3)</PresentationFormat>
  <Paragraphs>162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Georgia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Marijan</dc:creator>
  <cp:lastModifiedBy>HAS HAS</cp:lastModifiedBy>
  <cp:revision>125</cp:revision>
  <cp:lastPrinted>2016-10-26T15:48:24Z</cp:lastPrinted>
  <dcterms:created xsi:type="dcterms:W3CDTF">2014-12-11T11:01:28Z</dcterms:created>
  <dcterms:modified xsi:type="dcterms:W3CDTF">2016-10-27T06:52:58Z</dcterms:modified>
</cp:coreProperties>
</file>